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 id="2147483674"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32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50c4935b7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1150c4935b7_2_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50c4935b7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1150c4935b7_2_1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50c4935b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1150c4935b7_2_1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50c4935b7_2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1150c4935b7_2_1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50c4935b7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1150c4935b7_2_1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150c4935b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150c4935b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50c4935b7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1150c4935b7_2_9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50c4935b7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1150c4935b7_2_10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50c4935b7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1150c4935b7_2_1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50c4935b7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1150c4935b7_2_1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50c4935b7_2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150c4935b7_2_1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50c4935b7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1150c4935b7_2_1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50c4935b7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1150c4935b7_2_1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50c4935b7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150c4935b7_2_1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lt1"/>
              </a:buClr>
              <a:buSzPts val="1800"/>
              <a:buNone/>
              <a:defRPr sz="18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3" name="Google Shape;83;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9" name="Google Shape;89;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2" name="Google Shape;102;p2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2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4" name="Google Shape;104;p2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2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5"/>
          <p:cNvSpPr>
            <a:spLocks noGrp="1"/>
          </p:cNvSpPr>
          <p:nvPr>
            <p:ph type="pic" idx="2"/>
          </p:nvPr>
        </p:nvSpPr>
        <p:spPr>
          <a:xfrm>
            <a:off x="3887391" y="740569"/>
            <a:ext cx="4629150" cy="3655219"/>
          </a:xfrm>
          <a:prstGeom prst="rect">
            <a:avLst/>
          </a:prstGeom>
          <a:noFill/>
          <a:ln>
            <a:noFill/>
          </a:ln>
        </p:spPr>
      </p:sp>
      <p:sp>
        <p:nvSpPr>
          <p:cNvPr id="127" name="Google Shape;127;p2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lt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0" name="Google Shape;70;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4813300" y="228528"/>
            <a:ext cx="3968700" cy="1221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Closing Paragraph</a:t>
            </a:r>
            <a:endParaRPr/>
          </a:p>
        </p:txBody>
      </p:sp>
      <p:pic>
        <p:nvPicPr>
          <p:cNvPr id="217" name="Google Shape;217;p37" descr="A person typing on a computer&#10;&#10;Description automatically generated with medium confidence"/>
          <p:cNvPicPr preferRelativeResize="0"/>
          <p:nvPr/>
        </p:nvPicPr>
        <p:blipFill rotWithShape="1">
          <a:blip r:embed="rId3">
            <a:alphaModFix/>
          </a:blip>
          <a:srcRect l="24161" r="19603" b="-2"/>
          <a:stretch/>
        </p:blipFill>
        <p:spPr>
          <a:xfrm>
            <a:off x="1" y="1190"/>
            <a:ext cx="4571999" cy="5142310"/>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218" name="Google Shape;218;p37"/>
          <p:cNvSpPr txBox="1">
            <a:spLocks noGrp="1"/>
          </p:cNvSpPr>
          <p:nvPr>
            <p:ph type="body" idx="1"/>
          </p:nvPr>
        </p:nvSpPr>
        <p:spPr>
          <a:xfrm>
            <a:off x="4813300" y="1561175"/>
            <a:ext cx="4163400" cy="3415200"/>
          </a:xfrm>
          <a:prstGeom prst="rect">
            <a:avLst/>
          </a:prstGeom>
          <a:noFill/>
          <a:ln>
            <a:noFill/>
          </a:ln>
        </p:spPr>
        <p:txBody>
          <a:bodyPr spcFirstLastPara="1" wrap="square" lIns="68575" tIns="34275" rIns="68575" bIns="34275" anchor="t" anchorCtr="0">
            <a:normAutofit lnSpcReduction="10000"/>
          </a:bodyPr>
          <a:lstStyle/>
          <a:p>
            <a:pPr marL="177800" lvl="0" indent="-177800" algn="l" rtl="0">
              <a:lnSpc>
                <a:spcPct val="90000"/>
              </a:lnSpc>
              <a:spcBef>
                <a:spcPts val="0"/>
              </a:spcBef>
              <a:spcAft>
                <a:spcPts val="0"/>
              </a:spcAft>
              <a:buClr>
                <a:schemeClr val="dk1"/>
              </a:buClr>
              <a:buSzPts val="2400"/>
              <a:buChar char="•"/>
            </a:pPr>
            <a:r>
              <a:rPr lang="en" sz="2400">
                <a:latin typeface="Arial"/>
                <a:ea typeface="Arial"/>
                <a:cs typeface="Arial"/>
                <a:sym typeface="Arial"/>
              </a:rPr>
              <a:t>Remind the reader why you are a great candidate</a:t>
            </a:r>
            <a:endParaRPr/>
          </a:p>
          <a:p>
            <a:pPr marL="177800" lvl="0" indent="-177800" algn="l" rtl="0">
              <a:lnSpc>
                <a:spcPct val="90000"/>
              </a:lnSpc>
              <a:spcBef>
                <a:spcPts val="800"/>
              </a:spcBef>
              <a:spcAft>
                <a:spcPts val="0"/>
              </a:spcAft>
              <a:buClr>
                <a:schemeClr val="dk1"/>
              </a:buClr>
              <a:buSzPts val="2400"/>
              <a:buChar char="•"/>
            </a:pPr>
            <a:r>
              <a:rPr lang="en" sz="2400">
                <a:latin typeface="Arial"/>
                <a:ea typeface="Arial"/>
                <a:cs typeface="Arial"/>
                <a:sym typeface="Arial"/>
              </a:rPr>
              <a:t>Express interest in an interview</a:t>
            </a:r>
            <a:endParaRPr/>
          </a:p>
          <a:p>
            <a:pPr marL="177800" lvl="0" indent="-177800" algn="l" rtl="0">
              <a:lnSpc>
                <a:spcPct val="90000"/>
              </a:lnSpc>
              <a:spcBef>
                <a:spcPts val="800"/>
              </a:spcBef>
              <a:spcAft>
                <a:spcPts val="0"/>
              </a:spcAft>
              <a:buClr>
                <a:schemeClr val="dk1"/>
              </a:buClr>
              <a:buSzPts val="2400"/>
              <a:buChar char="•"/>
            </a:pPr>
            <a:r>
              <a:rPr lang="en" sz="2400">
                <a:latin typeface="Arial"/>
                <a:ea typeface="Arial"/>
                <a:cs typeface="Arial"/>
                <a:sym typeface="Arial"/>
              </a:rPr>
              <a:t>Be genuine and thank them for their time.</a:t>
            </a:r>
            <a:endParaRPr/>
          </a:p>
          <a:p>
            <a:pPr marL="177800" lvl="0" indent="-177800" algn="l" rtl="0">
              <a:lnSpc>
                <a:spcPct val="90000"/>
              </a:lnSpc>
              <a:spcBef>
                <a:spcPts val="800"/>
              </a:spcBef>
              <a:spcAft>
                <a:spcPts val="0"/>
              </a:spcAft>
              <a:buClr>
                <a:schemeClr val="dk1"/>
              </a:buClr>
              <a:buSzPts val="2400"/>
              <a:buChar char="•"/>
            </a:pPr>
            <a:r>
              <a:rPr lang="en" sz="2400">
                <a:latin typeface="Arial"/>
                <a:ea typeface="Arial"/>
                <a:cs typeface="Arial"/>
                <a:sym typeface="Arial"/>
              </a:rPr>
              <a:t>Complimentary close (Sincerely)</a:t>
            </a:r>
            <a:endParaRPr/>
          </a:p>
          <a:p>
            <a:pPr marL="177800" lvl="0" indent="-177800" algn="l" rtl="0">
              <a:lnSpc>
                <a:spcPct val="90000"/>
              </a:lnSpc>
              <a:spcBef>
                <a:spcPts val="800"/>
              </a:spcBef>
              <a:spcAft>
                <a:spcPts val="0"/>
              </a:spcAft>
              <a:buClr>
                <a:schemeClr val="dk1"/>
              </a:buClr>
              <a:buSzPts val="2400"/>
              <a:buChar char="•"/>
            </a:pPr>
            <a:r>
              <a:rPr lang="en" sz="2400">
                <a:latin typeface="Arial"/>
                <a:ea typeface="Arial"/>
                <a:cs typeface="Arial"/>
                <a:sym typeface="Arial"/>
              </a:rPr>
              <a:t>Signature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8"/>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24" name="Google Shape;224;p38"/>
          <p:cNvSpPr txBox="1">
            <a:spLocks noGrp="1"/>
          </p:cNvSpPr>
          <p:nvPr>
            <p:ph type="title"/>
          </p:nvPr>
        </p:nvSpPr>
        <p:spPr>
          <a:xfrm>
            <a:off x="632370" y="-133348"/>
            <a:ext cx="3938487" cy="135547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Helpful Hints</a:t>
            </a:r>
            <a:endParaRPr/>
          </a:p>
        </p:txBody>
      </p:sp>
      <p:sp>
        <p:nvSpPr>
          <p:cNvPr id="225" name="Google Shape;225;p38"/>
          <p:cNvSpPr txBox="1">
            <a:spLocks noGrp="1"/>
          </p:cNvSpPr>
          <p:nvPr>
            <p:ph type="body" idx="1"/>
          </p:nvPr>
        </p:nvSpPr>
        <p:spPr>
          <a:xfrm>
            <a:off x="229150" y="915900"/>
            <a:ext cx="4472100" cy="4097100"/>
          </a:xfrm>
          <a:prstGeom prst="rect">
            <a:avLst/>
          </a:prstGeom>
          <a:noFill/>
          <a:ln>
            <a:noFill/>
          </a:ln>
        </p:spPr>
        <p:txBody>
          <a:bodyPr spcFirstLastPara="1" wrap="square" lIns="68575" tIns="34275" rIns="68575" bIns="34275" anchor="t" anchorCtr="0">
            <a:normAutofit fontScale="70000" lnSpcReduction="10000"/>
          </a:bodyPr>
          <a:lstStyle/>
          <a:p>
            <a:pPr marL="177800" lvl="0" indent="-175260" algn="l" rtl="0">
              <a:lnSpc>
                <a:spcPct val="90000"/>
              </a:lnSpc>
              <a:spcBef>
                <a:spcPts val="0"/>
              </a:spcBef>
              <a:spcAft>
                <a:spcPts val="0"/>
              </a:spcAft>
              <a:buClr>
                <a:schemeClr val="dk1"/>
              </a:buClr>
              <a:buSzPct val="100000"/>
              <a:buChar char="•"/>
            </a:pPr>
            <a:r>
              <a:rPr lang="en" sz="2800">
                <a:latin typeface="Arial"/>
                <a:ea typeface="Arial"/>
                <a:cs typeface="Arial"/>
                <a:sym typeface="Arial"/>
              </a:rPr>
              <a:t>Do not overuse the word “I”</a:t>
            </a:r>
            <a:endParaRPr sz="2800"/>
          </a:p>
          <a:p>
            <a:pPr marL="177800" lvl="0" indent="-175260" algn="l" rtl="0">
              <a:lnSpc>
                <a:spcPct val="90000"/>
              </a:lnSpc>
              <a:spcBef>
                <a:spcPts val="800"/>
              </a:spcBef>
              <a:spcAft>
                <a:spcPts val="0"/>
              </a:spcAft>
              <a:buClr>
                <a:schemeClr val="dk1"/>
              </a:buClr>
              <a:buSzPct val="100000"/>
              <a:buChar char="•"/>
            </a:pPr>
            <a:r>
              <a:rPr lang="en" sz="2800">
                <a:latin typeface="Arial"/>
                <a:ea typeface="Arial"/>
                <a:cs typeface="Arial"/>
                <a:sym typeface="Arial"/>
              </a:rPr>
              <a:t>Use action verbs when describing your experiences</a:t>
            </a:r>
            <a:endParaRPr sz="2800"/>
          </a:p>
          <a:p>
            <a:pPr marL="177800" lvl="0" indent="-175260" algn="l" rtl="0">
              <a:lnSpc>
                <a:spcPct val="90000"/>
              </a:lnSpc>
              <a:spcBef>
                <a:spcPts val="800"/>
              </a:spcBef>
              <a:spcAft>
                <a:spcPts val="0"/>
              </a:spcAft>
              <a:buClr>
                <a:schemeClr val="dk1"/>
              </a:buClr>
              <a:buSzPct val="100000"/>
              <a:buChar char="•"/>
            </a:pPr>
            <a:r>
              <a:rPr lang="en" sz="2800">
                <a:latin typeface="Arial"/>
                <a:ea typeface="Arial"/>
                <a:cs typeface="Arial"/>
                <a:sym typeface="Arial"/>
              </a:rPr>
              <a:t>Get to the point! Hiring Managers don’t have time to read length letter</a:t>
            </a:r>
            <a:endParaRPr sz="2800"/>
          </a:p>
          <a:p>
            <a:pPr marL="177800" lvl="0" indent="-175260" algn="l" rtl="0">
              <a:lnSpc>
                <a:spcPct val="90000"/>
              </a:lnSpc>
              <a:spcBef>
                <a:spcPts val="800"/>
              </a:spcBef>
              <a:spcAft>
                <a:spcPts val="0"/>
              </a:spcAft>
              <a:buClr>
                <a:schemeClr val="dk1"/>
              </a:buClr>
              <a:buSzPct val="100000"/>
              <a:buChar char="•"/>
            </a:pPr>
            <a:r>
              <a:rPr lang="en" sz="2800">
                <a:latin typeface="Arial"/>
                <a:ea typeface="Arial"/>
                <a:cs typeface="Arial"/>
                <a:sym typeface="Arial"/>
              </a:rPr>
              <a:t>Make sure your letter is PERFECT!</a:t>
            </a:r>
            <a:endParaRPr sz="2800"/>
          </a:p>
          <a:p>
            <a:pPr marL="520700" lvl="1" indent="-165734" algn="l" rtl="0">
              <a:lnSpc>
                <a:spcPct val="90000"/>
              </a:lnSpc>
              <a:spcBef>
                <a:spcPts val="400"/>
              </a:spcBef>
              <a:spcAft>
                <a:spcPts val="0"/>
              </a:spcAft>
              <a:buClr>
                <a:schemeClr val="dk1"/>
              </a:buClr>
              <a:buSzPct val="100000"/>
              <a:buChar char="•"/>
            </a:pPr>
            <a:r>
              <a:rPr lang="en" sz="2585">
                <a:latin typeface="Arial"/>
                <a:ea typeface="Arial"/>
                <a:cs typeface="Arial"/>
                <a:sym typeface="Arial"/>
              </a:rPr>
              <a:t>Spelling, punctuation, and grammar count!!!</a:t>
            </a:r>
            <a:endParaRPr sz="2585"/>
          </a:p>
          <a:p>
            <a:pPr marL="520700" lvl="1" indent="-165734" algn="l" rtl="0">
              <a:lnSpc>
                <a:spcPct val="90000"/>
              </a:lnSpc>
              <a:spcBef>
                <a:spcPts val="400"/>
              </a:spcBef>
              <a:spcAft>
                <a:spcPts val="0"/>
              </a:spcAft>
              <a:buClr>
                <a:schemeClr val="dk1"/>
              </a:buClr>
              <a:buSzPct val="100000"/>
              <a:buChar char="•"/>
            </a:pPr>
            <a:r>
              <a:rPr lang="en" sz="2585" b="1">
                <a:latin typeface="Arial"/>
                <a:ea typeface="Arial"/>
                <a:cs typeface="Arial"/>
                <a:sym typeface="Arial"/>
              </a:rPr>
              <a:t>PROOFREAD, PROOFREAD, PROOFREAD</a:t>
            </a:r>
            <a:endParaRPr sz="2585" b="1"/>
          </a:p>
          <a:p>
            <a:pPr marL="520700" lvl="1" indent="-165734" algn="l" rtl="0">
              <a:lnSpc>
                <a:spcPct val="90000"/>
              </a:lnSpc>
              <a:spcBef>
                <a:spcPts val="400"/>
              </a:spcBef>
              <a:spcAft>
                <a:spcPts val="0"/>
              </a:spcAft>
              <a:buClr>
                <a:schemeClr val="dk1"/>
              </a:buClr>
              <a:buSzPct val="100000"/>
              <a:buChar char="•"/>
            </a:pPr>
            <a:r>
              <a:rPr lang="en" sz="2585">
                <a:latin typeface="Arial"/>
                <a:ea typeface="Arial"/>
                <a:cs typeface="Arial"/>
                <a:sym typeface="Arial"/>
              </a:rPr>
              <a:t>Go over it with a fine-tooth comb</a:t>
            </a:r>
            <a:endParaRPr sz="2585"/>
          </a:p>
          <a:p>
            <a:pPr marL="520700" lvl="1" indent="-165734" algn="l" rtl="0">
              <a:lnSpc>
                <a:spcPct val="90000"/>
              </a:lnSpc>
              <a:spcBef>
                <a:spcPts val="400"/>
              </a:spcBef>
              <a:spcAft>
                <a:spcPts val="0"/>
              </a:spcAft>
              <a:buClr>
                <a:schemeClr val="dk1"/>
              </a:buClr>
              <a:buSzPct val="100000"/>
              <a:buChar char="•"/>
            </a:pPr>
            <a:r>
              <a:rPr lang="en" sz="2585" b="1">
                <a:latin typeface="Arial"/>
                <a:ea typeface="Arial"/>
                <a:cs typeface="Arial"/>
                <a:sym typeface="Arial"/>
              </a:rPr>
              <a:t>NEVER </a:t>
            </a:r>
            <a:r>
              <a:rPr lang="en" sz="2585">
                <a:latin typeface="Arial"/>
                <a:ea typeface="Arial"/>
                <a:cs typeface="Arial"/>
                <a:sym typeface="Arial"/>
              </a:rPr>
              <a:t>submit a cover letter without having someone proofread it</a:t>
            </a:r>
            <a:endParaRPr sz="2585"/>
          </a:p>
          <a:p>
            <a:pPr marL="177800" lvl="0" indent="-186372" algn="l" rtl="0">
              <a:lnSpc>
                <a:spcPct val="90000"/>
              </a:lnSpc>
              <a:spcBef>
                <a:spcPts val="800"/>
              </a:spcBef>
              <a:spcAft>
                <a:spcPts val="0"/>
              </a:spcAft>
              <a:buClr>
                <a:schemeClr val="dk1"/>
              </a:buClr>
              <a:buSzPct val="100000"/>
              <a:buChar char="•"/>
            </a:pPr>
            <a:r>
              <a:rPr lang="en" sz="3050">
                <a:latin typeface="Arial"/>
                <a:ea typeface="Arial"/>
                <a:cs typeface="Arial"/>
                <a:sym typeface="Arial"/>
              </a:rPr>
              <a:t>Use only one page</a:t>
            </a:r>
            <a:endParaRPr sz="3050">
              <a:latin typeface="Arial"/>
              <a:ea typeface="Arial"/>
              <a:cs typeface="Arial"/>
              <a:sym typeface="Arial"/>
            </a:endParaRPr>
          </a:p>
        </p:txBody>
      </p:sp>
      <p:pic>
        <p:nvPicPr>
          <p:cNvPr id="226" name="Google Shape;226;p38" descr="A hand holding a book&#10;&#10;Description automatically generated with low confidence"/>
          <p:cNvPicPr preferRelativeResize="0"/>
          <p:nvPr/>
        </p:nvPicPr>
        <p:blipFill rotWithShape="1">
          <a:blip r:embed="rId3">
            <a:alphaModFix/>
          </a:blip>
          <a:srcRect l="16898" r="27891"/>
          <a:stretch/>
        </p:blipFill>
        <p:spPr>
          <a:xfrm>
            <a:off x="4671911" y="8"/>
            <a:ext cx="4472089" cy="5143492"/>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0"/>
        <p:cNvGrpSpPr/>
        <p:nvPr/>
      </p:nvGrpSpPr>
      <p:grpSpPr>
        <a:xfrm>
          <a:off x="0" y="0"/>
          <a:ext cx="0" cy="0"/>
          <a:chOff x="0" y="0"/>
          <a:chExt cx="0" cy="0"/>
        </a:xfrm>
      </p:grpSpPr>
      <p:sp>
        <p:nvSpPr>
          <p:cNvPr id="231" name="Google Shape;231;p39"/>
          <p:cNvSpPr/>
          <p:nvPr/>
        </p:nvSpPr>
        <p:spPr>
          <a:xfrm>
            <a:off x="0" y="0"/>
            <a:ext cx="9144000" cy="5143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32" name="Google Shape;232;p39" descr="A picture containing person, person, standing&#10;&#10;Description automatically generated"/>
          <p:cNvPicPr preferRelativeResize="0"/>
          <p:nvPr/>
        </p:nvPicPr>
        <p:blipFill rotWithShape="1">
          <a:blip r:embed="rId3">
            <a:alphaModFix amt="35000"/>
          </a:blip>
          <a:srcRect b="13127"/>
          <a:stretch/>
        </p:blipFill>
        <p:spPr>
          <a:xfrm>
            <a:off x="15" y="8"/>
            <a:ext cx="9143985" cy="5143492"/>
          </a:xfrm>
          <a:prstGeom prst="rect">
            <a:avLst/>
          </a:prstGeom>
          <a:noFill/>
          <a:ln>
            <a:noFill/>
          </a:ln>
        </p:spPr>
      </p:pic>
      <p:sp>
        <p:nvSpPr>
          <p:cNvPr id="233" name="Google Shape;233;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3300"/>
              <a:buFont typeface="Arial"/>
              <a:buNone/>
            </a:pPr>
            <a:r>
              <a:rPr lang="en">
                <a:solidFill>
                  <a:srgbClr val="FFFFFF"/>
                </a:solidFill>
                <a:latin typeface="Arial"/>
                <a:ea typeface="Arial"/>
                <a:cs typeface="Arial"/>
                <a:sym typeface="Arial"/>
              </a:rPr>
              <a:t>Helpful Hints</a:t>
            </a:r>
            <a:endParaRPr/>
          </a:p>
        </p:txBody>
      </p:sp>
      <p:sp>
        <p:nvSpPr>
          <p:cNvPr id="234" name="Google Shape;234;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7800" algn="l" rtl="0">
              <a:lnSpc>
                <a:spcPct val="90000"/>
              </a:lnSpc>
              <a:spcBef>
                <a:spcPts val="0"/>
              </a:spcBef>
              <a:spcAft>
                <a:spcPts val="0"/>
              </a:spcAft>
              <a:buClr>
                <a:srgbClr val="FFFFFF"/>
              </a:buClr>
              <a:buSzPts val="2400"/>
              <a:buChar char="•"/>
            </a:pPr>
            <a:r>
              <a:rPr lang="en" sz="2400">
                <a:solidFill>
                  <a:srgbClr val="FFFFFF"/>
                </a:solidFill>
                <a:latin typeface="Arial"/>
                <a:ea typeface="Arial"/>
                <a:cs typeface="Arial"/>
                <a:sym typeface="Arial"/>
              </a:rPr>
              <a:t>Focus on the specific skills and interests you possess that you can offer the employer</a:t>
            </a:r>
            <a:endParaRPr/>
          </a:p>
          <a:p>
            <a:pPr marL="177800" lvl="0" indent="-177800" algn="l" rtl="0">
              <a:lnSpc>
                <a:spcPct val="90000"/>
              </a:lnSpc>
              <a:spcBef>
                <a:spcPts val="800"/>
              </a:spcBef>
              <a:spcAft>
                <a:spcPts val="0"/>
              </a:spcAft>
              <a:buClr>
                <a:srgbClr val="FFFFFF"/>
              </a:buClr>
              <a:buSzPts val="2400"/>
              <a:buChar char="•"/>
            </a:pPr>
            <a:r>
              <a:rPr lang="en" sz="2400">
                <a:solidFill>
                  <a:srgbClr val="FFFFFF"/>
                </a:solidFill>
                <a:latin typeface="Arial"/>
                <a:ea typeface="Arial"/>
                <a:cs typeface="Arial"/>
                <a:sym typeface="Arial"/>
              </a:rPr>
              <a:t>Concentrate on skills which match the advertisement </a:t>
            </a:r>
            <a:endParaRPr/>
          </a:p>
          <a:p>
            <a:pPr marL="177800" lvl="0" indent="-177800" algn="l" rtl="0">
              <a:lnSpc>
                <a:spcPct val="90000"/>
              </a:lnSpc>
              <a:spcBef>
                <a:spcPts val="800"/>
              </a:spcBef>
              <a:spcAft>
                <a:spcPts val="0"/>
              </a:spcAft>
              <a:buClr>
                <a:srgbClr val="FFFFFF"/>
              </a:buClr>
              <a:buSzPts val="2400"/>
              <a:buChar char="•"/>
            </a:pPr>
            <a:r>
              <a:rPr lang="en" sz="2400">
                <a:solidFill>
                  <a:srgbClr val="FFFFFF"/>
                </a:solidFill>
                <a:latin typeface="Arial"/>
                <a:ea typeface="Arial"/>
                <a:cs typeface="Arial"/>
                <a:sym typeface="Arial"/>
              </a:rPr>
              <a:t>Stress what you can do for the company, not what the company can do for you!</a:t>
            </a:r>
            <a:endParaRPr/>
          </a:p>
          <a:p>
            <a:pPr marL="177800" lvl="0" indent="-177800" algn="l" rtl="0">
              <a:lnSpc>
                <a:spcPct val="90000"/>
              </a:lnSpc>
              <a:spcBef>
                <a:spcPts val="800"/>
              </a:spcBef>
              <a:spcAft>
                <a:spcPts val="0"/>
              </a:spcAft>
              <a:buClr>
                <a:srgbClr val="FFFFFF"/>
              </a:buClr>
              <a:buSzPts val="2400"/>
              <a:buChar char="•"/>
            </a:pPr>
            <a:r>
              <a:rPr lang="en" sz="2400">
                <a:solidFill>
                  <a:srgbClr val="FFFFFF"/>
                </a:solidFill>
                <a:latin typeface="Arial"/>
                <a:ea typeface="Arial"/>
                <a:cs typeface="Arial"/>
                <a:sym typeface="Arial"/>
              </a:rPr>
              <a:t>SELL YOURSELF!</a:t>
            </a:r>
            <a:endParaRPr/>
          </a:p>
          <a:p>
            <a:pPr marL="177800" lvl="0" indent="-177800" algn="l" rtl="0">
              <a:lnSpc>
                <a:spcPct val="90000"/>
              </a:lnSpc>
              <a:spcBef>
                <a:spcPts val="800"/>
              </a:spcBef>
              <a:spcAft>
                <a:spcPts val="0"/>
              </a:spcAft>
              <a:buClr>
                <a:srgbClr val="FFFFFF"/>
              </a:buClr>
              <a:buSzPts val="2400"/>
              <a:buChar char="•"/>
            </a:pPr>
            <a:r>
              <a:rPr lang="en" sz="2400">
                <a:solidFill>
                  <a:srgbClr val="FFFFFF"/>
                </a:solidFill>
                <a:latin typeface="Arial"/>
                <a:ea typeface="Arial"/>
                <a:cs typeface="Arial"/>
                <a:sym typeface="Arial"/>
              </a:rPr>
              <a:t>Don’t mention salary expectations</a:t>
            </a:r>
            <a:endParaRPr/>
          </a:p>
          <a:p>
            <a:pPr marL="177800" lvl="0" indent="-38100" algn="l" rtl="0">
              <a:lnSpc>
                <a:spcPct val="90000"/>
              </a:lnSpc>
              <a:spcBef>
                <a:spcPts val="800"/>
              </a:spcBef>
              <a:spcAft>
                <a:spcPts val="0"/>
              </a:spcAft>
              <a:buClr>
                <a:schemeClr val="lt1"/>
              </a:buClr>
              <a:buSzPts val="2100"/>
              <a:buNone/>
            </a:pPr>
            <a:endParaRPr>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8"/>
        <p:cNvGrpSpPr/>
        <p:nvPr/>
      </p:nvGrpSpPr>
      <p:grpSpPr>
        <a:xfrm>
          <a:off x="0" y="0"/>
          <a:ext cx="0" cy="0"/>
          <a:chOff x="0" y="0"/>
          <a:chExt cx="0" cy="0"/>
        </a:xfrm>
      </p:grpSpPr>
      <p:pic>
        <p:nvPicPr>
          <p:cNvPr id="239" name="Google Shape;239;p40" descr="A person talking on a cell phone&#10;&#10;Description automatically generated with medium confidence"/>
          <p:cNvPicPr preferRelativeResize="0"/>
          <p:nvPr/>
        </p:nvPicPr>
        <p:blipFill rotWithShape="1">
          <a:blip r:embed="rId3">
            <a:alphaModFix/>
          </a:blip>
          <a:srcRect l="3952" r="18634"/>
          <a:stretch/>
        </p:blipFill>
        <p:spPr>
          <a:xfrm>
            <a:off x="3088141" y="8"/>
            <a:ext cx="6055859" cy="5143492"/>
          </a:xfrm>
          <a:prstGeom prst="rect">
            <a:avLst/>
          </a:prstGeom>
          <a:noFill/>
          <a:ln>
            <a:noFill/>
          </a:ln>
        </p:spPr>
      </p:pic>
      <p:sp>
        <p:nvSpPr>
          <p:cNvPr id="240" name="Google Shape;240;p40"/>
          <p:cNvSpPr/>
          <p:nvPr/>
        </p:nvSpPr>
        <p:spPr>
          <a:xfrm rot="10800000" flipH="1">
            <a:off x="0" y="-358"/>
            <a:ext cx="5894850" cy="5143859"/>
          </a:xfrm>
          <a:custGeom>
            <a:avLst/>
            <a:gdLst/>
            <a:ahLst/>
            <a:cxnLst/>
            <a:rect l="l" t="t" r="r" b="b"/>
            <a:pathLst>
              <a:path w="7859800" h="6858478" extrusionOk="0">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rgbClr val="262626">
              <a:alpha val="6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1" name="Google Shape;241;p40"/>
          <p:cNvSpPr/>
          <p:nvPr/>
        </p:nvSpPr>
        <p:spPr>
          <a:xfrm rot="10800000" flipH="1">
            <a:off x="0" y="-358"/>
            <a:ext cx="5573381" cy="5143859"/>
          </a:xfrm>
          <a:custGeom>
            <a:avLst/>
            <a:gdLst/>
            <a:ahLst/>
            <a:cxnLst/>
            <a:rect l="l" t="t" r="r" b="b"/>
            <a:pathLst>
              <a:path w="7431174" h="6858478" extrusionOk="0">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rgbClr val="26262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2" name="Google Shape;242;p40"/>
          <p:cNvSpPr txBox="1">
            <a:spLocks noGrp="1"/>
          </p:cNvSpPr>
          <p:nvPr>
            <p:ph type="title"/>
          </p:nvPr>
        </p:nvSpPr>
        <p:spPr>
          <a:xfrm>
            <a:off x="603504" y="273844"/>
            <a:ext cx="3949616"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Arial"/>
              <a:buNone/>
            </a:pPr>
            <a:r>
              <a:rPr lang="en">
                <a:latin typeface="Arial"/>
                <a:ea typeface="Arial"/>
                <a:cs typeface="Arial"/>
                <a:sym typeface="Arial"/>
              </a:rPr>
              <a:t>Before Submitting</a:t>
            </a:r>
            <a:endParaRPr/>
          </a:p>
        </p:txBody>
      </p:sp>
      <p:sp>
        <p:nvSpPr>
          <p:cNvPr id="243" name="Google Shape;243;p40"/>
          <p:cNvSpPr txBox="1">
            <a:spLocks noGrp="1"/>
          </p:cNvSpPr>
          <p:nvPr>
            <p:ph type="body" idx="1"/>
          </p:nvPr>
        </p:nvSpPr>
        <p:spPr>
          <a:xfrm>
            <a:off x="211625" y="1107875"/>
            <a:ext cx="3949500" cy="40356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lt1"/>
              </a:buClr>
              <a:buSzPts val="1800"/>
              <a:buChar char="•"/>
            </a:pPr>
            <a:r>
              <a:rPr lang="en" sz="1800">
                <a:latin typeface="Arial"/>
                <a:ea typeface="Arial"/>
                <a:cs typeface="Arial"/>
                <a:sym typeface="Arial"/>
              </a:rPr>
              <a:t>Is it clear? </a:t>
            </a:r>
            <a:endParaRPr sz="1800"/>
          </a:p>
          <a:p>
            <a:pPr marL="177800" lvl="0" indent="-177800" algn="l" rtl="0">
              <a:lnSpc>
                <a:spcPct val="90000"/>
              </a:lnSpc>
              <a:spcBef>
                <a:spcPts val="800"/>
              </a:spcBef>
              <a:spcAft>
                <a:spcPts val="0"/>
              </a:spcAft>
              <a:buClr>
                <a:schemeClr val="lt1"/>
              </a:buClr>
              <a:buSzPts val="1800"/>
              <a:buChar char="•"/>
            </a:pPr>
            <a:r>
              <a:rPr lang="en" sz="1800">
                <a:latin typeface="Arial"/>
                <a:ea typeface="Arial"/>
                <a:cs typeface="Arial"/>
                <a:sym typeface="Arial"/>
              </a:rPr>
              <a:t>Does it state exactly what I want it to state?</a:t>
            </a:r>
            <a:endParaRPr sz="1800"/>
          </a:p>
          <a:p>
            <a:pPr marL="177800" lvl="0" indent="-177800" algn="l" rtl="0">
              <a:lnSpc>
                <a:spcPct val="90000"/>
              </a:lnSpc>
              <a:spcBef>
                <a:spcPts val="800"/>
              </a:spcBef>
              <a:spcAft>
                <a:spcPts val="0"/>
              </a:spcAft>
              <a:buClr>
                <a:schemeClr val="lt1"/>
              </a:buClr>
              <a:buSzPts val="1800"/>
              <a:buChar char="•"/>
            </a:pPr>
            <a:r>
              <a:rPr lang="en" sz="1800">
                <a:latin typeface="Arial"/>
                <a:ea typeface="Arial"/>
                <a:cs typeface="Arial"/>
                <a:sym typeface="Arial"/>
              </a:rPr>
              <a:t>Is it concise?</a:t>
            </a:r>
            <a:endParaRPr sz="1800"/>
          </a:p>
          <a:p>
            <a:pPr marL="177800" lvl="0" indent="-177800" algn="l" rtl="0">
              <a:lnSpc>
                <a:spcPct val="90000"/>
              </a:lnSpc>
              <a:spcBef>
                <a:spcPts val="800"/>
              </a:spcBef>
              <a:spcAft>
                <a:spcPts val="0"/>
              </a:spcAft>
              <a:buClr>
                <a:schemeClr val="lt1"/>
              </a:buClr>
              <a:buSzPts val="1800"/>
              <a:buChar char="•"/>
            </a:pPr>
            <a:r>
              <a:rPr lang="en" sz="1800">
                <a:latin typeface="Arial"/>
                <a:ea typeface="Arial"/>
                <a:cs typeface="Arial"/>
                <a:sym typeface="Arial"/>
              </a:rPr>
              <a:t>Is it well organized?</a:t>
            </a:r>
            <a:endParaRPr sz="1800"/>
          </a:p>
          <a:p>
            <a:pPr marL="177800" lvl="0" indent="-177800" algn="l" rtl="0">
              <a:lnSpc>
                <a:spcPct val="90000"/>
              </a:lnSpc>
              <a:spcBef>
                <a:spcPts val="800"/>
              </a:spcBef>
              <a:spcAft>
                <a:spcPts val="0"/>
              </a:spcAft>
              <a:buClr>
                <a:schemeClr val="lt1"/>
              </a:buClr>
              <a:buSzPts val="1800"/>
              <a:buChar char="•"/>
            </a:pPr>
            <a:r>
              <a:rPr lang="en" sz="1800">
                <a:latin typeface="Arial"/>
                <a:ea typeface="Arial"/>
                <a:cs typeface="Arial"/>
                <a:sym typeface="Arial"/>
              </a:rPr>
              <a:t>Am I projecting the contribution I can make to the company?</a:t>
            </a:r>
            <a:endParaRPr sz="1800"/>
          </a:p>
          <a:p>
            <a:pPr marL="177800" lvl="0" indent="-177800" algn="l" rtl="0">
              <a:lnSpc>
                <a:spcPct val="90000"/>
              </a:lnSpc>
              <a:spcBef>
                <a:spcPts val="800"/>
              </a:spcBef>
              <a:spcAft>
                <a:spcPts val="0"/>
              </a:spcAft>
              <a:buClr>
                <a:schemeClr val="lt1"/>
              </a:buClr>
              <a:buSzPts val="1800"/>
              <a:buChar char="•"/>
            </a:pPr>
            <a:r>
              <a:rPr lang="en" sz="1800">
                <a:latin typeface="Arial"/>
                <a:ea typeface="Arial"/>
                <a:cs typeface="Arial"/>
                <a:sym typeface="Arial"/>
              </a:rPr>
              <a:t>Have I stressed areas in my experience and/or education that are relevant?</a:t>
            </a:r>
            <a:endParaRPr sz="1800"/>
          </a:p>
          <a:p>
            <a:pPr marL="177800" lvl="0" indent="-63500" algn="l" rtl="0">
              <a:lnSpc>
                <a:spcPct val="90000"/>
              </a:lnSpc>
              <a:spcBef>
                <a:spcPts val="800"/>
              </a:spcBef>
              <a:spcAft>
                <a:spcPts val="0"/>
              </a:spcAft>
              <a:buClr>
                <a:schemeClr val="lt1"/>
              </a:buClr>
              <a:buSzPts val="1800"/>
              <a:buNone/>
            </a:pPr>
            <a:endParaRPr sz="300">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r>
              <a:rPr lang="en" sz="1800">
                <a:latin typeface="Arial"/>
                <a:ea typeface="Arial"/>
                <a:cs typeface="Arial"/>
                <a:sym typeface="Arial"/>
              </a:rPr>
              <a:t>Before submitting, make sure you can answer </a:t>
            </a:r>
            <a:r>
              <a:rPr lang="en" sz="1800" b="1">
                <a:solidFill>
                  <a:srgbClr val="FFFF00"/>
                </a:solidFill>
                <a:latin typeface="Arial"/>
                <a:ea typeface="Arial"/>
                <a:cs typeface="Arial"/>
                <a:sym typeface="Arial"/>
              </a:rPr>
              <a:t>“YES” </a:t>
            </a:r>
            <a:r>
              <a:rPr lang="en" sz="1800">
                <a:latin typeface="Arial"/>
                <a:ea typeface="Arial"/>
                <a:cs typeface="Arial"/>
                <a:sym typeface="Arial"/>
              </a:rPr>
              <a:t>to all these questions</a:t>
            </a:r>
            <a:r>
              <a:rPr lang="en" sz="1700">
                <a:latin typeface="Arial"/>
                <a:ea typeface="Arial"/>
                <a:cs typeface="Arial"/>
                <a:sym typeface="Arial"/>
              </a:rPr>
              <a:t> </a:t>
            </a:r>
            <a:endParaRPr sz="17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TERMS OF USE</a:t>
            </a:r>
            <a:endParaRPr/>
          </a:p>
        </p:txBody>
      </p:sp>
      <p:sp>
        <p:nvSpPr>
          <p:cNvPr id="249" name="Google Shape;249;p41"/>
          <p:cNvSpPr txBox="1">
            <a:spLocks noGrp="1"/>
          </p:cNvSpPr>
          <p:nvPr>
            <p:ph type="body" idx="1"/>
          </p:nvPr>
        </p:nvSpPr>
        <p:spPr>
          <a:xfrm>
            <a:off x="628650" y="1369225"/>
            <a:ext cx="5100300" cy="3263400"/>
          </a:xfrm>
          <a:prstGeom prst="rect">
            <a:avLst/>
          </a:prstGeom>
        </p:spPr>
        <p:txBody>
          <a:bodyPr spcFirstLastPara="1" wrap="square" lIns="68575" tIns="34275" rIns="68575" bIns="34275" anchor="t" anchorCtr="0">
            <a:normAutofit fontScale="77500" lnSpcReduction="10000"/>
          </a:bodyPr>
          <a:lstStyle/>
          <a:p>
            <a:pPr marL="0" lvl="0" indent="0" algn="l" rtl="0">
              <a:lnSpc>
                <a:spcPct val="200000"/>
              </a:lnSpc>
              <a:spcBef>
                <a:spcPts val="0"/>
              </a:spcBef>
              <a:spcAft>
                <a:spcPts val="0"/>
              </a:spcAft>
              <a:buClr>
                <a:schemeClr val="dk1"/>
              </a:buClr>
              <a:buSzPct val="61111"/>
              <a:buFont typeface="Arial"/>
              <a:buNone/>
            </a:pPr>
            <a:r>
              <a:rPr lang="en" sz="1800">
                <a:latin typeface="Arial"/>
                <a:ea typeface="Arial"/>
                <a:cs typeface="Arial"/>
                <a:sym typeface="Arial"/>
              </a:rPr>
              <a:t>•All slides in this product are copyrighted. You may not create anything to sell, or share based on this packet.</a:t>
            </a:r>
            <a:endParaRPr sz="1800">
              <a:latin typeface="Arial"/>
              <a:ea typeface="Arial"/>
              <a:cs typeface="Arial"/>
              <a:sym typeface="Arial"/>
            </a:endParaRPr>
          </a:p>
          <a:p>
            <a:pPr marL="0" lvl="0" indent="0" algn="l" rtl="0">
              <a:lnSpc>
                <a:spcPct val="200000"/>
              </a:lnSpc>
              <a:spcBef>
                <a:spcPts val="0"/>
              </a:spcBef>
              <a:spcAft>
                <a:spcPts val="0"/>
              </a:spcAft>
              <a:buClr>
                <a:schemeClr val="dk1"/>
              </a:buClr>
              <a:buSzPct val="61111"/>
              <a:buFont typeface="Arial"/>
              <a:buNone/>
            </a:pPr>
            <a:r>
              <a:rPr lang="en" sz="1800">
                <a:latin typeface="Arial"/>
                <a:ea typeface="Arial"/>
                <a:cs typeface="Arial"/>
                <a:sym typeface="Arial"/>
              </a:rPr>
              <a:t>•This packet is for one teacher use only. Do not share with colleagues. If they like the product, please send them to my TPT store. TPT is about educators supporting educators.</a:t>
            </a:r>
            <a:endParaRPr sz="1800">
              <a:latin typeface="Arial"/>
              <a:ea typeface="Arial"/>
              <a:cs typeface="Arial"/>
              <a:sym typeface="Arial"/>
            </a:endParaRPr>
          </a:p>
          <a:p>
            <a:pPr marL="0" lvl="0" indent="0" algn="l" rtl="0">
              <a:lnSpc>
                <a:spcPct val="200000"/>
              </a:lnSpc>
              <a:spcBef>
                <a:spcPts val="0"/>
              </a:spcBef>
              <a:spcAft>
                <a:spcPts val="0"/>
              </a:spcAft>
              <a:buNone/>
            </a:pPr>
            <a:r>
              <a:rPr lang="en" sz="1800">
                <a:latin typeface="Arial"/>
                <a:ea typeface="Arial"/>
                <a:cs typeface="Arial"/>
                <a:sym typeface="Arial"/>
              </a:rPr>
              <a:t>•You are permitted to share the cover image of this product on your blog or via social media if you link back to my blog post showcasing the product or the product link on TPT</a:t>
            </a:r>
            <a:endParaRPr/>
          </a:p>
        </p:txBody>
      </p:sp>
      <p:pic>
        <p:nvPicPr>
          <p:cNvPr id="250" name="Google Shape;250;p41"/>
          <p:cNvPicPr preferRelativeResize="0"/>
          <p:nvPr/>
        </p:nvPicPr>
        <p:blipFill>
          <a:blip r:embed="rId3">
            <a:alphaModFix/>
          </a:blip>
          <a:stretch>
            <a:fillRect/>
          </a:stretch>
        </p:blipFill>
        <p:spPr>
          <a:xfrm>
            <a:off x="5881350" y="1420444"/>
            <a:ext cx="3110250" cy="3110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2" name="Google Shape;152;p29"/>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800"/>
              <a:buFont typeface="Arial"/>
              <a:buNone/>
            </a:pPr>
            <a:r>
              <a:rPr lang="en" sz="3800">
                <a:latin typeface="Arial"/>
                <a:ea typeface="Arial"/>
                <a:cs typeface="Arial"/>
                <a:sym typeface="Arial"/>
              </a:rPr>
              <a:t>What is a cover letter?	</a:t>
            </a:r>
            <a:endParaRPr/>
          </a:p>
        </p:txBody>
      </p:sp>
      <p:sp>
        <p:nvSpPr>
          <p:cNvPr id="153" name="Google Shape;153;p29"/>
          <p:cNvSpPr/>
          <p:nvPr/>
        </p:nvSpPr>
        <p:spPr>
          <a:xfrm>
            <a:off x="480060" y="1940246"/>
            <a:ext cx="2606040" cy="13716"/>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4" name="Google Shape;154;p29"/>
          <p:cNvSpPr txBox="1">
            <a:spLocks noGrp="1"/>
          </p:cNvSpPr>
          <p:nvPr>
            <p:ph type="body" idx="1"/>
          </p:nvPr>
        </p:nvSpPr>
        <p:spPr>
          <a:xfrm>
            <a:off x="316525" y="2076925"/>
            <a:ext cx="3553500" cy="2922600"/>
          </a:xfrm>
          <a:prstGeom prst="rect">
            <a:avLst/>
          </a:prstGeom>
          <a:noFill/>
          <a:ln>
            <a:noFill/>
          </a:ln>
        </p:spPr>
        <p:txBody>
          <a:bodyPr spcFirstLastPara="1" wrap="square" lIns="68575" tIns="34275" rIns="68575" bIns="34275" anchor="t" anchorCtr="0">
            <a:normAutofit lnSpcReduction="20000"/>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It is usually the first piece of your application that is read. </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A cover letter introduces you and your resume to potential employers or organizations you seek to join.</a:t>
            </a:r>
            <a:endParaRPr/>
          </a:p>
          <a:p>
            <a:pPr marL="177800" lvl="0" indent="-171450" algn="l" rtl="0">
              <a:lnSpc>
                <a:spcPct val="90000"/>
              </a:lnSpc>
              <a:spcBef>
                <a:spcPts val="800"/>
              </a:spcBef>
              <a:spcAft>
                <a:spcPts val="0"/>
              </a:spcAft>
              <a:buClr>
                <a:schemeClr val="dk1"/>
              </a:buClr>
              <a:buSzPts val="2100"/>
              <a:buChar char="•"/>
            </a:pPr>
            <a:r>
              <a:rPr lang="en">
                <a:latin typeface="Arial"/>
                <a:ea typeface="Arial"/>
                <a:cs typeface="Arial"/>
                <a:sym typeface="Arial"/>
              </a:rPr>
              <a:t>You never get a second chance to make a first impression.</a:t>
            </a:r>
            <a:endParaRPr/>
          </a:p>
        </p:txBody>
      </p:sp>
      <p:pic>
        <p:nvPicPr>
          <p:cNvPr id="155" name="Google Shape;155;p29" descr="Text, letter&#10;&#10;Description automatically generated"/>
          <p:cNvPicPr preferRelativeResize="0"/>
          <p:nvPr/>
        </p:nvPicPr>
        <p:blipFill rotWithShape="1">
          <a:blip r:embed="rId3">
            <a:alphaModFix/>
          </a:blip>
          <a:srcRect l="26862" r="6435"/>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800"/>
              <a:buFont typeface="Arial"/>
              <a:buNone/>
            </a:pPr>
            <a:r>
              <a:rPr lang="en" sz="3800">
                <a:latin typeface="Arial"/>
                <a:ea typeface="Arial"/>
                <a:cs typeface="Arial"/>
                <a:sym typeface="Arial"/>
              </a:rPr>
              <a:t>Purpose of a Cover Letter	</a:t>
            </a:r>
            <a:endParaRPr/>
          </a:p>
        </p:txBody>
      </p:sp>
      <p:sp>
        <p:nvSpPr>
          <p:cNvPr id="161" name="Google Shape;161;p30"/>
          <p:cNvSpPr txBox="1">
            <a:spLocks noGrp="1"/>
          </p:cNvSpPr>
          <p:nvPr>
            <p:ph type="body" idx="1"/>
          </p:nvPr>
        </p:nvSpPr>
        <p:spPr>
          <a:xfrm>
            <a:off x="131885" y="1846385"/>
            <a:ext cx="3780692" cy="3165232"/>
          </a:xfrm>
          <a:prstGeom prst="rect">
            <a:avLst/>
          </a:prstGeom>
          <a:noFill/>
          <a:ln>
            <a:noFill/>
          </a:ln>
        </p:spPr>
        <p:txBody>
          <a:bodyPr spcFirstLastPara="1" wrap="square" lIns="68575" tIns="34275" rIns="68575" bIns="34275" anchor="t" anchorCtr="0">
            <a:normAutofit fontScale="85000" lnSpcReduction="10000"/>
          </a:bodyPr>
          <a:lstStyle/>
          <a:p>
            <a:pPr marL="177800" lvl="0" indent="-167640" algn="l" rtl="0">
              <a:lnSpc>
                <a:spcPct val="90000"/>
              </a:lnSpc>
              <a:spcBef>
                <a:spcPts val="0"/>
              </a:spcBef>
              <a:spcAft>
                <a:spcPts val="0"/>
              </a:spcAft>
              <a:buClr>
                <a:schemeClr val="dk1"/>
              </a:buClr>
              <a:buSzPct val="100000"/>
              <a:buChar char="•"/>
            </a:pPr>
            <a:r>
              <a:rPr lang="en" sz="2400">
                <a:latin typeface="Arial"/>
                <a:ea typeface="Arial"/>
                <a:cs typeface="Arial"/>
                <a:sym typeface="Arial"/>
              </a:rPr>
              <a:t>A compelling cover letter answers, </a:t>
            </a:r>
            <a:r>
              <a:rPr lang="en" sz="2400" b="1">
                <a:solidFill>
                  <a:srgbClr val="002060"/>
                </a:solidFill>
                <a:latin typeface="Arial"/>
                <a:ea typeface="Arial"/>
                <a:cs typeface="Arial"/>
                <a:sym typeface="Arial"/>
              </a:rPr>
              <a:t>“Why you?” </a:t>
            </a:r>
            <a:r>
              <a:rPr lang="en" sz="2400">
                <a:latin typeface="Arial"/>
                <a:ea typeface="Arial"/>
                <a:cs typeface="Arial"/>
                <a:sym typeface="Arial"/>
              </a:rPr>
              <a:t>and </a:t>
            </a:r>
            <a:r>
              <a:rPr lang="en" sz="2400" b="1">
                <a:solidFill>
                  <a:srgbClr val="002060"/>
                </a:solidFill>
                <a:latin typeface="Arial"/>
                <a:ea typeface="Arial"/>
                <a:cs typeface="Arial"/>
                <a:sym typeface="Arial"/>
              </a:rPr>
              <a:t>“Why them?”</a:t>
            </a:r>
            <a:endParaRPr/>
          </a:p>
          <a:p>
            <a:pPr marL="520700" lvl="1" indent="-164147" algn="l" rtl="0">
              <a:lnSpc>
                <a:spcPct val="90000"/>
              </a:lnSpc>
              <a:spcBef>
                <a:spcPts val="400"/>
              </a:spcBef>
              <a:spcAft>
                <a:spcPts val="0"/>
              </a:spcAft>
              <a:buClr>
                <a:srgbClr val="002060"/>
              </a:buClr>
              <a:buSzPct val="100000"/>
              <a:buChar char="•"/>
            </a:pPr>
            <a:r>
              <a:rPr lang="en" sz="2100" b="1" i="1">
                <a:solidFill>
                  <a:srgbClr val="002060"/>
                </a:solidFill>
                <a:latin typeface="Arial"/>
                <a:ea typeface="Arial"/>
                <a:cs typeface="Arial"/>
                <a:sym typeface="Arial"/>
              </a:rPr>
              <a:t>Why You: </a:t>
            </a:r>
            <a:r>
              <a:rPr lang="en" sz="2100">
                <a:latin typeface="Arial"/>
                <a:ea typeface="Arial"/>
                <a:cs typeface="Arial"/>
                <a:sym typeface="Arial"/>
              </a:rPr>
              <a:t>Focus their attention on your most relevant compelling qualifications</a:t>
            </a:r>
            <a:endParaRPr/>
          </a:p>
          <a:p>
            <a:pPr marL="520700" lvl="1" indent="-164147" algn="l" rtl="0">
              <a:lnSpc>
                <a:spcPct val="90000"/>
              </a:lnSpc>
              <a:spcBef>
                <a:spcPts val="400"/>
              </a:spcBef>
              <a:spcAft>
                <a:spcPts val="0"/>
              </a:spcAft>
              <a:buClr>
                <a:srgbClr val="002060"/>
              </a:buClr>
              <a:buSzPct val="100000"/>
              <a:buChar char="•"/>
            </a:pPr>
            <a:r>
              <a:rPr lang="en" sz="2100" b="1" i="1">
                <a:solidFill>
                  <a:srgbClr val="002060"/>
                </a:solidFill>
                <a:latin typeface="Arial"/>
                <a:ea typeface="Arial"/>
                <a:cs typeface="Arial"/>
                <a:sym typeface="Arial"/>
              </a:rPr>
              <a:t>Why them: </a:t>
            </a:r>
            <a:r>
              <a:rPr lang="en" sz="2100">
                <a:latin typeface="Arial"/>
                <a:ea typeface="Arial"/>
                <a:cs typeface="Arial"/>
                <a:sym typeface="Arial"/>
              </a:rPr>
              <a:t>Include a sentence to a paragraph on why you want t work at this company. </a:t>
            </a:r>
            <a:endParaRPr/>
          </a:p>
          <a:p>
            <a:pPr marL="177800" lvl="0" indent="-167640" algn="l" rtl="0">
              <a:lnSpc>
                <a:spcPct val="90000"/>
              </a:lnSpc>
              <a:spcBef>
                <a:spcPts val="800"/>
              </a:spcBef>
              <a:spcAft>
                <a:spcPts val="0"/>
              </a:spcAft>
              <a:buClr>
                <a:schemeClr val="dk1"/>
              </a:buClr>
              <a:buSzPct val="100000"/>
              <a:buChar char="•"/>
            </a:pPr>
            <a:r>
              <a:rPr lang="en" sz="2400">
                <a:latin typeface="Arial"/>
                <a:ea typeface="Arial"/>
                <a:cs typeface="Arial"/>
                <a:sym typeface="Arial"/>
              </a:rPr>
              <a:t>IT IS NOT A RESTATEMENT OF YOUR RESUME</a:t>
            </a:r>
            <a:endParaRPr sz="1700">
              <a:latin typeface="Arial"/>
              <a:ea typeface="Arial"/>
              <a:cs typeface="Arial"/>
              <a:sym typeface="Arial"/>
            </a:endParaRPr>
          </a:p>
        </p:txBody>
      </p:sp>
      <p:pic>
        <p:nvPicPr>
          <p:cNvPr id="162" name="Google Shape;162;p30" descr="A person typing on a keyboard&#10;&#10;Description automatically generated with low confidence"/>
          <p:cNvPicPr preferRelativeResize="0"/>
          <p:nvPr/>
        </p:nvPicPr>
        <p:blipFill rotWithShape="1">
          <a:blip r:embed="rId3">
            <a:alphaModFix/>
          </a:blip>
          <a:srcRect l="5147" r="28903"/>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31"/>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8" name="Google Shape;168;p31"/>
          <p:cNvSpPr txBox="1">
            <a:spLocks noGrp="1"/>
          </p:cNvSpPr>
          <p:nvPr>
            <p:ph type="title"/>
          </p:nvPr>
        </p:nvSpPr>
        <p:spPr>
          <a:xfrm>
            <a:off x="3973322" y="246888"/>
            <a:ext cx="4688333" cy="133731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Making a Connection </a:t>
            </a:r>
            <a:endParaRPr/>
          </a:p>
        </p:txBody>
      </p:sp>
      <p:pic>
        <p:nvPicPr>
          <p:cNvPr id="169" name="Google Shape;169;p31" descr="Diagram&#10;&#10;Description automatically generated with low confidence"/>
          <p:cNvPicPr preferRelativeResize="0"/>
          <p:nvPr/>
        </p:nvPicPr>
        <p:blipFill rotWithShape="1">
          <a:blip r:embed="rId3">
            <a:alphaModFix/>
          </a:blip>
          <a:srcRect l="10584" r="57498" b="1"/>
          <a:stretch/>
        </p:blipFill>
        <p:spPr>
          <a:xfrm>
            <a:off x="1" y="8"/>
            <a:ext cx="3493008" cy="5143492"/>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70" name="Google Shape;170;p31"/>
          <p:cNvSpPr/>
          <p:nvPr/>
        </p:nvSpPr>
        <p:spPr>
          <a:xfrm>
            <a:off x="3973322" y="1781210"/>
            <a:ext cx="3182692" cy="13716"/>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1" name="Google Shape;171;p31"/>
          <p:cNvSpPr txBox="1">
            <a:spLocks noGrp="1"/>
          </p:cNvSpPr>
          <p:nvPr>
            <p:ph type="body" idx="1"/>
          </p:nvPr>
        </p:nvSpPr>
        <p:spPr>
          <a:xfrm>
            <a:off x="3973322" y="2029968"/>
            <a:ext cx="4688333" cy="2866644"/>
          </a:xfrm>
          <a:prstGeom prst="rect">
            <a:avLst/>
          </a:prstGeom>
          <a:noFill/>
          <a:ln>
            <a:noFill/>
          </a:ln>
        </p:spPr>
        <p:txBody>
          <a:bodyPr spcFirstLastPara="1" wrap="square" lIns="68575" tIns="34275" rIns="68575" bIns="34275" anchor="t" anchorCtr="0">
            <a:normAutofit fontScale="92500" lnSpcReduction="20000"/>
          </a:bodyPr>
          <a:lstStyle/>
          <a:p>
            <a:pPr marL="177800" lvl="0" indent="-179070" algn="l" rtl="0">
              <a:lnSpc>
                <a:spcPct val="90000"/>
              </a:lnSpc>
              <a:spcBef>
                <a:spcPts val="0"/>
              </a:spcBef>
              <a:spcAft>
                <a:spcPts val="0"/>
              </a:spcAft>
              <a:buClr>
                <a:schemeClr val="dk1"/>
              </a:buClr>
              <a:buSzPct val="100000"/>
              <a:buChar char="•"/>
            </a:pPr>
            <a:r>
              <a:rPr lang="en" sz="2400">
                <a:latin typeface="Arial"/>
                <a:ea typeface="Arial"/>
                <a:cs typeface="Arial"/>
                <a:sym typeface="Arial"/>
              </a:rPr>
              <a:t>Companies appreciate applicants who can relate to their mission, culture, and employees.</a:t>
            </a:r>
            <a:endParaRPr/>
          </a:p>
          <a:p>
            <a:pPr marL="177800" lvl="0" indent="-179070" algn="l" rtl="0">
              <a:lnSpc>
                <a:spcPct val="90000"/>
              </a:lnSpc>
              <a:spcBef>
                <a:spcPts val="800"/>
              </a:spcBef>
              <a:spcAft>
                <a:spcPts val="0"/>
              </a:spcAft>
              <a:buClr>
                <a:schemeClr val="dk1"/>
              </a:buClr>
              <a:buSzPct val="100000"/>
              <a:buChar char="•"/>
            </a:pPr>
            <a:r>
              <a:rPr lang="en" sz="2400">
                <a:latin typeface="Arial"/>
                <a:ea typeface="Arial"/>
                <a:cs typeface="Arial"/>
                <a:sym typeface="Arial"/>
              </a:rPr>
              <a:t>How do you make a connection?</a:t>
            </a:r>
            <a:endParaRPr/>
          </a:p>
          <a:p>
            <a:pPr marL="723900" lvl="1" indent="-377348" algn="l" rtl="0">
              <a:lnSpc>
                <a:spcPct val="90000"/>
              </a:lnSpc>
              <a:spcBef>
                <a:spcPts val="400"/>
              </a:spcBef>
              <a:spcAft>
                <a:spcPts val="0"/>
              </a:spcAft>
              <a:buClr>
                <a:schemeClr val="dk1"/>
              </a:buClr>
              <a:buSzPct val="100000"/>
              <a:buFont typeface="Calibri"/>
              <a:buAutoNum type="arabicPeriod"/>
            </a:pPr>
            <a:r>
              <a:rPr lang="en" sz="2100">
                <a:latin typeface="Arial"/>
                <a:ea typeface="Arial"/>
                <a:cs typeface="Arial"/>
                <a:sym typeface="Arial"/>
              </a:rPr>
              <a:t>Share a story that demonstrates how you connect with their mission, culture, or brand</a:t>
            </a:r>
            <a:endParaRPr/>
          </a:p>
          <a:p>
            <a:pPr marL="723900" lvl="1" indent="-377348" algn="l" rtl="0">
              <a:lnSpc>
                <a:spcPct val="90000"/>
              </a:lnSpc>
              <a:spcBef>
                <a:spcPts val="400"/>
              </a:spcBef>
              <a:spcAft>
                <a:spcPts val="0"/>
              </a:spcAft>
              <a:buClr>
                <a:schemeClr val="dk1"/>
              </a:buClr>
              <a:buSzPct val="100000"/>
              <a:buFont typeface="Calibri"/>
              <a:buAutoNum type="arabicPeriod"/>
            </a:pPr>
            <a:r>
              <a:rPr lang="en" sz="2100">
                <a:latin typeface="Arial"/>
                <a:ea typeface="Arial"/>
                <a:cs typeface="Arial"/>
                <a:sym typeface="Arial"/>
              </a:rPr>
              <a:t>Explain how they are special amongst their competitors</a:t>
            </a:r>
            <a:endParaRPr/>
          </a:p>
          <a:p>
            <a:pPr marL="723900" lvl="1" indent="-377348" algn="l" rtl="0">
              <a:lnSpc>
                <a:spcPct val="90000"/>
              </a:lnSpc>
              <a:spcBef>
                <a:spcPts val="400"/>
              </a:spcBef>
              <a:spcAft>
                <a:spcPts val="0"/>
              </a:spcAft>
              <a:buClr>
                <a:schemeClr val="dk1"/>
              </a:buClr>
              <a:buSzPct val="100000"/>
              <a:buFont typeface="Calibri"/>
              <a:buAutoNum type="arabicPeriod"/>
            </a:pPr>
            <a:r>
              <a:rPr lang="en" sz="2100">
                <a:latin typeface="Arial"/>
                <a:ea typeface="Arial"/>
                <a:cs typeface="Arial"/>
                <a:sym typeface="Arial"/>
              </a:rPr>
              <a:t>Reveal why you value them and the work they do</a:t>
            </a:r>
            <a:endParaRPr/>
          </a:p>
          <a:p>
            <a:pPr marL="177800" lvl="0" indent="-88900" algn="l" rtl="0">
              <a:lnSpc>
                <a:spcPct val="90000"/>
              </a:lnSpc>
              <a:spcBef>
                <a:spcPts val="800"/>
              </a:spcBef>
              <a:spcAft>
                <a:spcPts val="0"/>
              </a:spcAft>
              <a:buClr>
                <a:schemeClr val="dk1"/>
              </a:buClr>
              <a:buSzPct val="100000"/>
              <a:buNone/>
            </a:pPr>
            <a:endParaRPr sz="15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Google Shape;176;p32" descr="A wall covered in graffiti&#10;&#10;Description automatically generated with low confidence"/>
          <p:cNvPicPr preferRelativeResize="0"/>
          <p:nvPr/>
        </p:nvPicPr>
        <p:blipFill rotWithShape="1">
          <a:blip r:embed="rId3">
            <a:alphaModFix/>
          </a:blip>
          <a:srcRect t="7275" b="4142"/>
          <a:stretch/>
        </p:blipFill>
        <p:spPr>
          <a:xfrm>
            <a:off x="-1" y="8"/>
            <a:ext cx="9144000" cy="5143492"/>
          </a:xfrm>
          <a:prstGeom prst="rect">
            <a:avLst/>
          </a:prstGeom>
          <a:noFill/>
          <a:ln>
            <a:noFill/>
          </a:ln>
        </p:spPr>
      </p:pic>
      <p:sp>
        <p:nvSpPr>
          <p:cNvPr id="177" name="Google Shape;177;p32"/>
          <p:cNvSpPr/>
          <p:nvPr/>
        </p:nvSpPr>
        <p:spPr>
          <a:xfrm flipH="1">
            <a:off x="0" y="748631"/>
            <a:ext cx="4512879" cy="4394869"/>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68575" tIns="34275" rIns="68575" bIns="34275" anchor="t" anchorCtr="0">
            <a:noAutofit/>
          </a:bodyPr>
          <a:lstStyle/>
          <a:p>
            <a:pPr marL="0" marR="0" lvl="0" indent="0" algn="ctr"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8" name="Google Shape;178;p32"/>
          <p:cNvSpPr txBox="1">
            <a:spLocks noGrp="1"/>
          </p:cNvSpPr>
          <p:nvPr>
            <p:ph type="title"/>
          </p:nvPr>
        </p:nvSpPr>
        <p:spPr>
          <a:xfrm>
            <a:off x="532086" y="1435463"/>
            <a:ext cx="3153103" cy="1007065"/>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
                <a:latin typeface="Arial"/>
                <a:ea typeface="Arial"/>
                <a:cs typeface="Arial"/>
                <a:sym typeface="Arial"/>
              </a:rPr>
              <a:t>Business Format</a:t>
            </a:r>
            <a:endParaRPr/>
          </a:p>
        </p:txBody>
      </p:sp>
      <p:cxnSp>
        <p:nvCxnSpPr>
          <p:cNvPr id="179" name="Google Shape;179;p32"/>
          <p:cNvCxnSpPr/>
          <p:nvPr/>
        </p:nvCxnSpPr>
        <p:spPr>
          <a:xfrm>
            <a:off x="1715288" y="2502854"/>
            <a:ext cx="701565" cy="0"/>
          </a:xfrm>
          <a:prstGeom prst="straightConnector1">
            <a:avLst/>
          </a:prstGeom>
          <a:noFill/>
          <a:ln w="25400" cap="sq" cmpd="sng">
            <a:solidFill>
              <a:srgbClr val="262626"/>
            </a:solidFill>
            <a:prstDash val="solid"/>
            <a:bevel/>
            <a:headEnd type="none" w="sm" len="sm"/>
            <a:tailEnd type="none" w="sm" len="sm"/>
          </a:ln>
        </p:spPr>
      </p:cxnSp>
      <p:sp>
        <p:nvSpPr>
          <p:cNvPr id="180" name="Google Shape;180;p32"/>
          <p:cNvSpPr txBox="1">
            <a:spLocks noGrp="1"/>
          </p:cNvSpPr>
          <p:nvPr>
            <p:ph type="body" idx="1"/>
          </p:nvPr>
        </p:nvSpPr>
        <p:spPr>
          <a:xfrm>
            <a:off x="386250" y="2643150"/>
            <a:ext cx="3444900" cy="2430600"/>
          </a:xfrm>
          <a:prstGeom prst="rect">
            <a:avLst/>
          </a:prstGeom>
          <a:noFill/>
          <a:ln>
            <a:noFill/>
          </a:ln>
        </p:spPr>
        <p:txBody>
          <a:bodyPr spcFirstLastPara="1" wrap="square" lIns="68575" tIns="34275" rIns="68575" bIns="34275" anchor="ctr" anchorCtr="0">
            <a:normAutofit fontScale="85000" lnSpcReduction="20000"/>
          </a:bodyPr>
          <a:lstStyle/>
          <a:p>
            <a:pPr marL="177800" lvl="0" indent="-167640" algn="l" rtl="0">
              <a:lnSpc>
                <a:spcPct val="90000"/>
              </a:lnSpc>
              <a:spcBef>
                <a:spcPts val="0"/>
              </a:spcBef>
              <a:spcAft>
                <a:spcPts val="0"/>
              </a:spcAft>
              <a:buClr>
                <a:schemeClr val="dk1"/>
              </a:buClr>
              <a:buSzPct val="100000"/>
              <a:buChar char="•"/>
            </a:pPr>
            <a:r>
              <a:rPr lang="en" sz="2400">
                <a:latin typeface="Arial"/>
                <a:ea typeface="Arial"/>
                <a:cs typeface="Arial"/>
                <a:sym typeface="Arial"/>
              </a:rPr>
              <a:t>Font – Calibri, Arial, &amp; Times New Roman</a:t>
            </a:r>
            <a:endParaRPr/>
          </a:p>
          <a:p>
            <a:pPr marL="177800" lvl="0" indent="-167640" algn="l" rtl="0">
              <a:lnSpc>
                <a:spcPct val="90000"/>
              </a:lnSpc>
              <a:spcBef>
                <a:spcPts val="800"/>
              </a:spcBef>
              <a:spcAft>
                <a:spcPts val="0"/>
              </a:spcAft>
              <a:buClr>
                <a:schemeClr val="dk1"/>
              </a:buClr>
              <a:buSzPct val="100000"/>
              <a:buChar char="•"/>
            </a:pPr>
            <a:r>
              <a:rPr lang="en" sz="2400">
                <a:latin typeface="Arial"/>
                <a:ea typeface="Arial"/>
                <a:cs typeface="Arial"/>
                <a:sym typeface="Arial"/>
              </a:rPr>
              <a:t>Single space</a:t>
            </a:r>
            <a:endParaRPr/>
          </a:p>
          <a:p>
            <a:pPr marL="177800" lvl="0" indent="-167640" algn="l" rtl="0">
              <a:lnSpc>
                <a:spcPct val="90000"/>
              </a:lnSpc>
              <a:spcBef>
                <a:spcPts val="800"/>
              </a:spcBef>
              <a:spcAft>
                <a:spcPts val="0"/>
              </a:spcAft>
              <a:buClr>
                <a:schemeClr val="dk1"/>
              </a:buClr>
              <a:buSzPct val="100000"/>
              <a:buChar char="•"/>
            </a:pPr>
            <a:r>
              <a:rPr lang="en" sz="2400">
                <a:latin typeface="Arial"/>
                <a:ea typeface="Arial"/>
                <a:cs typeface="Arial"/>
                <a:sym typeface="Arial"/>
              </a:rPr>
              <a:t>Leave a space between the paragraphs, closing, and before and after contact information. </a:t>
            </a:r>
            <a:endParaRPr/>
          </a:p>
          <a:p>
            <a:pPr marL="177800" lvl="0" indent="-167640" algn="l" rtl="0">
              <a:lnSpc>
                <a:spcPct val="90000"/>
              </a:lnSpc>
              <a:spcBef>
                <a:spcPts val="800"/>
              </a:spcBef>
              <a:spcAft>
                <a:spcPts val="0"/>
              </a:spcAft>
              <a:buClr>
                <a:schemeClr val="dk1"/>
              </a:buClr>
              <a:buSzPct val="100000"/>
              <a:buChar char="•"/>
            </a:pPr>
            <a:r>
              <a:rPr lang="en" sz="2400">
                <a:latin typeface="Arial"/>
                <a:ea typeface="Arial"/>
                <a:cs typeface="Arial"/>
                <a:sym typeface="Arial"/>
              </a:rPr>
              <a:t>Always align the letter left</a:t>
            </a:r>
            <a:endParaRPr/>
          </a:p>
          <a:p>
            <a:pPr marL="177800" lvl="0" indent="-101600" algn="l" rtl="0">
              <a:lnSpc>
                <a:spcPct val="90000"/>
              </a:lnSpc>
              <a:spcBef>
                <a:spcPts val="800"/>
              </a:spcBef>
              <a:spcAft>
                <a:spcPts val="0"/>
              </a:spcAft>
              <a:buClr>
                <a:schemeClr val="dk1"/>
              </a:buClr>
              <a:buSzPct val="100000"/>
              <a:buNone/>
            </a:pPr>
            <a:endParaRPr sz="1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480060" y="244027"/>
            <a:ext cx="3276452" cy="1467631"/>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100"/>
              <a:buFont typeface="Arial"/>
              <a:buNone/>
            </a:pPr>
            <a:r>
              <a:rPr lang="en" sz="4100">
                <a:latin typeface="Arial"/>
                <a:ea typeface="Arial"/>
                <a:cs typeface="Arial"/>
                <a:sym typeface="Arial"/>
              </a:rPr>
              <a:t>Heading</a:t>
            </a:r>
            <a:endParaRPr/>
          </a:p>
        </p:txBody>
      </p:sp>
      <p:sp>
        <p:nvSpPr>
          <p:cNvPr id="186" name="Google Shape;186;p33"/>
          <p:cNvSpPr txBox="1">
            <a:spLocks noGrp="1"/>
          </p:cNvSpPr>
          <p:nvPr>
            <p:ph type="body" idx="1"/>
          </p:nvPr>
        </p:nvSpPr>
        <p:spPr>
          <a:xfrm>
            <a:off x="292725" y="1951475"/>
            <a:ext cx="3568200" cy="2927100"/>
          </a:xfrm>
          <a:prstGeom prst="rect">
            <a:avLst/>
          </a:prstGeom>
          <a:noFill/>
          <a:ln>
            <a:noFill/>
          </a:ln>
        </p:spPr>
        <p:txBody>
          <a:bodyPr spcFirstLastPara="1" wrap="square" lIns="68575" tIns="34275" rIns="68575" bIns="34275" anchor="t" anchorCtr="0">
            <a:normAutofit lnSpcReduction="10000"/>
          </a:bodyPr>
          <a:lstStyle/>
          <a:p>
            <a:pPr marL="177800" lvl="0" indent="-203200" algn="l" rtl="0">
              <a:lnSpc>
                <a:spcPct val="90000"/>
              </a:lnSpc>
              <a:spcBef>
                <a:spcPts val="0"/>
              </a:spcBef>
              <a:spcAft>
                <a:spcPts val="0"/>
              </a:spcAft>
              <a:buClr>
                <a:schemeClr val="dk1"/>
              </a:buClr>
              <a:buSzPts val="2600"/>
              <a:buChar char="•"/>
            </a:pPr>
            <a:r>
              <a:rPr lang="en" sz="2600">
                <a:latin typeface="Arial"/>
                <a:ea typeface="Arial"/>
                <a:cs typeface="Arial"/>
                <a:sym typeface="Arial"/>
              </a:rPr>
              <a:t>The heading on your cover letter should match your resume</a:t>
            </a:r>
            <a:endParaRPr sz="2600"/>
          </a:p>
          <a:p>
            <a:pPr marL="177800" lvl="0" indent="-203200" algn="l" rtl="0">
              <a:lnSpc>
                <a:spcPct val="90000"/>
              </a:lnSpc>
              <a:spcBef>
                <a:spcPts val="800"/>
              </a:spcBef>
              <a:spcAft>
                <a:spcPts val="0"/>
              </a:spcAft>
              <a:buClr>
                <a:schemeClr val="dk1"/>
              </a:buClr>
              <a:buSzPts val="2600"/>
              <a:buChar char="•"/>
            </a:pPr>
            <a:r>
              <a:rPr lang="en" sz="2600">
                <a:latin typeface="Arial"/>
                <a:ea typeface="Arial"/>
                <a:cs typeface="Arial"/>
                <a:sym typeface="Arial"/>
              </a:rPr>
              <a:t>Includes the following</a:t>
            </a:r>
            <a:endParaRPr sz="26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Name (BIG &amp; BOLD)</a:t>
            </a:r>
            <a:endParaRPr sz="24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Address</a:t>
            </a:r>
            <a:endParaRPr sz="24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Phone number</a:t>
            </a:r>
            <a:endParaRPr sz="2400"/>
          </a:p>
          <a:p>
            <a:pPr marL="520700" lvl="1" indent="-190500" algn="l" rtl="0">
              <a:lnSpc>
                <a:spcPct val="90000"/>
              </a:lnSpc>
              <a:spcBef>
                <a:spcPts val="400"/>
              </a:spcBef>
              <a:spcAft>
                <a:spcPts val="0"/>
              </a:spcAft>
              <a:buClr>
                <a:schemeClr val="dk1"/>
              </a:buClr>
              <a:buSzPts val="2400"/>
              <a:buChar char="•"/>
            </a:pPr>
            <a:r>
              <a:rPr lang="en" sz="2400">
                <a:latin typeface="Arial"/>
                <a:ea typeface="Arial"/>
                <a:cs typeface="Arial"/>
                <a:sym typeface="Arial"/>
              </a:rPr>
              <a:t>Email</a:t>
            </a:r>
            <a:endParaRPr sz="2400"/>
          </a:p>
        </p:txBody>
      </p:sp>
      <p:pic>
        <p:nvPicPr>
          <p:cNvPr id="187" name="Google Shape;187;p33" descr="A person using a computer&#10;&#10;Description automatically generated with medium confidence"/>
          <p:cNvPicPr preferRelativeResize="0"/>
          <p:nvPr/>
        </p:nvPicPr>
        <p:blipFill rotWithShape="1">
          <a:blip r:embed="rId3">
            <a:alphaModFix/>
          </a:blip>
          <a:srcRect l="27169" r="6128"/>
          <a:stretch/>
        </p:blipFill>
        <p:spPr>
          <a:xfrm>
            <a:off x="3983777" y="8"/>
            <a:ext cx="5159081" cy="5143492"/>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34"/>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3" name="Google Shape;193;p34"/>
          <p:cNvSpPr txBox="1">
            <a:spLocks noGrp="1"/>
          </p:cNvSpPr>
          <p:nvPr>
            <p:ph type="title"/>
          </p:nvPr>
        </p:nvSpPr>
        <p:spPr>
          <a:xfrm>
            <a:off x="4885341" y="-177310"/>
            <a:ext cx="3630007" cy="135547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Inside Address</a:t>
            </a:r>
            <a:endParaRPr/>
          </a:p>
        </p:txBody>
      </p:sp>
      <p:pic>
        <p:nvPicPr>
          <p:cNvPr id="194" name="Google Shape;194;p34" descr="A person using a computer&#10;&#10;Description automatically generated"/>
          <p:cNvPicPr preferRelativeResize="0"/>
          <p:nvPr/>
        </p:nvPicPr>
        <p:blipFill rotWithShape="1">
          <a:blip r:embed="rId3">
            <a:alphaModFix/>
          </a:blip>
          <a:srcRect l="25555" r="16250" b="1"/>
          <a:stretch/>
        </p:blipFill>
        <p:spPr>
          <a:xfrm>
            <a:off x="15" y="8"/>
            <a:ext cx="4587412" cy="5143492"/>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95" name="Google Shape;195;p34"/>
          <p:cNvSpPr txBox="1">
            <a:spLocks noGrp="1"/>
          </p:cNvSpPr>
          <p:nvPr>
            <p:ph type="body" idx="1"/>
          </p:nvPr>
        </p:nvSpPr>
        <p:spPr>
          <a:xfrm>
            <a:off x="4727600" y="756150"/>
            <a:ext cx="4256400" cy="43038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800"/>
              <a:buChar char="•"/>
            </a:pPr>
            <a:r>
              <a:rPr lang="en" sz="1800">
                <a:latin typeface="Arial"/>
                <a:ea typeface="Arial"/>
                <a:cs typeface="Arial"/>
                <a:sym typeface="Arial"/>
              </a:rPr>
              <a:t>This is who you are sending your cover letter to</a:t>
            </a:r>
            <a:endParaRPr/>
          </a:p>
          <a:p>
            <a:pPr marL="177800" lvl="0" indent="-177800" algn="l" rtl="0">
              <a:lnSpc>
                <a:spcPct val="90000"/>
              </a:lnSpc>
              <a:spcBef>
                <a:spcPts val="800"/>
              </a:spcBef>
              <a:spcAft>
                <a:spcPts val="0"/>
              </a:spcAft>
              <a:buClr>
                <a:schemeClr val="dk1"/>
              </a:buClr>
              <a:buSzPts val="1800"/>
              <a:buChar char="•"/>
            </a:pPr>
            <a:r>
              <a:rPr lang="en" sz="1800">
                <a:latin typeface="Arial"/>
                <a:ea typeface="Arial"/>
                <a:cs typeface="Arial"/>
                <a:sym typeface="Arial"/>
              </a:rPr>
              <a:t>Unless the job posting specifies “no phone calls” and the name is not given in the job posting find out the individual who will be receiving your letter.</a:t>
            </a:r>
            <a:endParaRPr/>
          </a:p>
          <a:p>
            <a:pPr marL="520700" lvl="1" indent="-165100" algn="l" rtl="0">
              <a:lnSpc>
                <a:spcPct val="90000"/>
              </a:lnSpc>
              <a:spcBef>
                <a:spcPts val="400"/>
              </a:spcBef>
              <a:spcAft>
                <a:spcPts val="0"/>
              </a:spcAft>
              <a:buClr>
                <a:schemeClr val="dk1"/>
              </a:buClr>
              <a:buSzPts val="1600"/>
              <a:buChar char="•"/>
            </a:pPr>
            <a:r>
              <a:rPr lang="en" sz="1600">
                <a:latin typeface="Arial"/>
                <a:ea typeface="Arial"/>
                <a:cs typeface="Arial"/>
                <a:sym typeface="Arial"/>
              </a:rPr>
              <a:t>Make sure you spell the name properly and get the proper abbreviation (Mr. / Ms. / Mrs. / Dr.)</a:t>
            </a:r>
            <a:endParaRPr sz="1600"/>
          </a:p>
          <a:p>
            <a:pPr marL="177800" lvl="0" indent="-177800" algn="l" rtl="0">
              <a:lnSpc>
                <a:spcPct val="90000"/>
              </a:lnSpc>
              <a:spcBef>
                <a:spcPts val="800"/>
              </a:spcBef>
              <a:spcAft>
                <a:spcPts val="0"/>
              </a:spcAft>
              <a:buClr>
                <a:schemeClr val="dk1"/>
              </a:buClr>
              <a:buSzPts val="1800"/>
              <a:buChar char="•"/>
            </a:pPr>
            <a:r>
              <a:rPr lang="en" sz="1800">
                <a:latin typeface="Arial"/>
                <a:ea typeface="Arial"/>
                <a:cs typeface="Arial"/>
                <a:sym typeface="Arial"/>
              </a:rPr>
              <a:t>Information</a:t>
            </a:r>
            <a:endParaRPr/>
          </a:p>
          <a:p>
            <a:pPr marL="520700" lvl="1" indent="-165100" algn="l" rtl="0">
              <a:lnSpc>
                <a:spcPct val="90000"/>
              </a:lnSpc>
              <a:spcBef>
                <a:spcPts val="400"/>
              </a:spcBef>
              <a:spcAft>
                <a:spcPts val="0"/>
              </a:spcAft>
              <a:buClr>
                <a:schemeClr val="dk1"/>
              </a:buClr>
              <a:buSzPts val="1600"/>
              <a:buChar char="•"/>
            </a:pPr>
            <a:r>
              <a:rPr lang="en" sz="1600">
                <a:latin typeface="Arial"/>
                <a:ea typeface="Arial"/>
                <a:cs typeface="Arial"/>
                <a:sym typeface="Arial"/>
              </a:rPr>
              <a:t>Employer’s Name</a:t>
            </a:r>
            <a:endParaRPr sz="1600"/>
          </a:p>
          <a:p>
            <a:pPr marL="520700" lvl="1" indent="-165100" algn="l" rtl="0">
              <a:lnSpc>
                <a:spcPct val="90000"/>
              </a:lnSpc>
              <a:spcBef>
                <a:spcPts val="400"/>
              </a:spcBef>
              <a:spcAft>
                <a:spcPts val="0"/>
              </a:spcAft>
              <a:buClr>
                <a:schemeClr val="dk1"/>
              </a:buClr>
              <a:buSzPts val="1600"/>
              <a:buChar char="•"/>
            </a:pPr>
            <a:r>
              <a:rPr lang="en" sz="1600">
                <a:latin typeface="Arial"/>
                <a:ea typeface="Arial"/>
                <a:cs typeface="Arial"/>
                <a:sym typeface="Arial"/>
              </a:rPr>
              <a:t>Job Title</a:t>
            </a:r>
            <a:endParaRPr sz="1600"/>
          </a:p>
          <a:p>
            <a:pPr marL="520700" lvl="1" indent="-165100" algn="l" rtl="0">
              <a:lnSpc>
                <a:spcPct val="90000"/>
              </a:lnSpc>
              <a:spcBef>
                <a:spcPts val="400"/>
              </a:spcBef>
              <a:spcAft>
                <a:spcPts val="0"/>
              </a:spcAft>
              <a:buClr>
                <a:schemeClr val="dk1"/>
              </a:buClr>
              <a:buSzPts val="1600"/>
              <a:buChar char="•"/>
            </a:pPr>
            <a:r>
              <a:rPr lang="en" sz="1600">
                <a:latin typeface="Arial"/>
                <a:ea typeface="Arial"/>
                <a:cs typeface="Arial"/>
                <a:sym typeface="Arial"/>
              </a:rPr>
              <a:t>Business Name</a:t>
            </a:r>
            <a:endParaRPr sz="1600"/>
          </a:p>
          <a:p>
            <a:pPr marL="520700" lvl="1" indent="-165100" algn="l" rtl="0">
              <a:lnSpc>
                <a:spcPct val="90000"/>
              </a:lnSpc>
              <a:spcBef>
                <a:spcPts val="400"/>
              </a:spcBef>
              <a:spcAft>
                <a:spcPts val="0"/>
              </a:spcAft>
              <a:buClr>
                <a:schemeClr val="dk1"/>
              </a:buClr>
              <a:buSzPts val="1600"/>
              <a:buChar char="•"/>
            </a:pPr>
            <a:r>
              <a:rPr lang="en" sz="1600">
                <a:latin typeface="Arial"/>
                <a:ea typeface="Arial"/>
                <a:cs typeface="Arial"/>
                <a:sym typeface="Arial"/>
              </a:rPr>
              <a:t>Street Address</a:t>
            </a:r>
            <a:endParaRPr sz="1600"/>
          </a:p>
          <a:p>
            <a:pPr marL="520700" lvl="1" indent="-165100" algn="l" rtl="0">
              <a:lnSpc>
                <a:spcPct val="90000"/>
              </a:lnSpc>
              <a:spcBef>
                <a:spcPts val="400"/>
              </a:spcBef>
              <a:spcAft>
                <a:spcPts val="0"/>
              </a:spcAft>
              <a:buClr>
                <a:schemeClr val="dk1"/>
              </a:buClr>
              <a:buSzPts val="1600"/>
              <a:buChar char="•"/>
            </a:pPr>
            <a:r>
              <a:rPr lang="en" sz="1600">
                <a:latin typeface="Arial"/>
                <a:ea typeface="Arial"/>
                <a:cs typeface="Arial"/>
                <a:sym typeface="Arial"/>
              </a:rPr>
              <a:t>City, State, Zip Code </a:t>
            </a:r>
            <a:endParaRPr sz="22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360760" y="2814637"/>
            <a:ext cx="2468165" cy="183951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First Paragraph</a:t>
            </a:r>
            <a:endParaRPr/>
          </a:p>
        </p:txBody>
      </p:sp>
      <p:pic>
        <p:nvPicPr>
          <p:cNvPr id="201" name="Google Shape;201;p35" descr="A picture containing text, indoor, computer, computer&#10;&#10;Description automatically generated"/>
          <p:cNvPicPr preferRelativeResize="0"/>
          <p:nvPr/>
        </p:nvPicPr>
        <p:blipFill rotWithShape="1">
          <a:blip r:embed="rId3">
            <a:alphaModFix/>
          </a:blip>
          <a:srcRect t="14998" b="20247"/>
          <a:stretch/>
        </p:blipFill>
        <p:spPr>
          <a:xfrm>
            <a:off x="15" y="8"/>
            <a:ext cx="9143985" cy="2782952"/>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02" name="Google Shape;202;p35"/>
          <p:cNvSpPr txBox="1">
            <a:spLocks noGrp="1"/>
          </p:cNvSpPr>
          <p:nvPr>
            <p:ph type="body" idx="1"/>
          </p:nvPr>
        </p:nvSpPr>
        <p:spPr>
          <a:xfrm>
            <a:off x="3169181" y="2937730"/>
            <a:ext cx="5614060" cy="1839515"/>
          </a:xfrm>
          <a:prstGeom prst="rect">
            <a:avLst/>
          </a:prstGeom>
          <a:noFill/>
          <a:ln>
            <a:noFill/>
          </a:ln>
        </p:spPr>
        <p:txBody>
          <a:bodyPr spcFirstLastPara="1" wrap="square" lIns="68575" tIns="34275" rIns="68575" bIns="34275" anchor="ctr" anchorCtr="0">
            <a:normAutofit lnSpcReduction="10000"/>
          </a:bodyPr>
          <a:lstStyle/>
          <a:p>
            <a:pPr marL="177800" lvl="0" indent="-177800" algn="l" rtl="0">
              <a:lnSpc>
                <a:spcPct val="90000"/>
              </a:lnSpc>
              <a:spcBef>
                <a:spcPts val="0"/>
              </a:spcBef>
              <a:spcAft>
                <a:spcPts val="0"/>
              </a:spcAft>
              <a:buClr>
                <a:schemeClr val="dk1"/>
              </a:buClr>
              <a:buSzPts val="2400"/>
              <a:buChar char="•"/>
            </a:pPr>
            <a:r>
              <a:rPr lang="en" sz="2400">
                <a:latin typeface="Arial"/>
                <a:ea typeface="Arial"/>
                <a:cs typeface="Arial"/>
                <a:sym typeface="Arial"/>
              </a:rPr>
              <a:t>Get the reader's attention!</a:t>
            </a:r>
            <a:endParaRPr/>
          </a:p>
          <a:p>
            <a:pPr marL="177800" lvl="0" indent="-177800" algn="l" rtl="0">
              <a:lnSpc>
                <a:spcPct val="90000"/>
              </a:lnSpc>
              <a:spcBef>
                <a:spcPts val="800"/>
              </a:spcBef>
              <a:spcAft>
                <a:spcPts val="0"/>
              </a:spcAft>
              <a:buClr>
                <a:schemeClr val="dk1"/>
              </a:buClr>
              <a:buSzPts val="2400"/>
              <a:buChar char="•"/>
            </a:pPr>
            <a:r>
              <a:rPr lang="en" sz="2400">
                <a:latin typeface="Arial"/>
                <a:ea typeface="Arial"/>
                <a:cs typeface="Arial"/>
                <a:sym typeface="Arial"/>
              </a:rPr>
              <a:t>Discuss the position you are applying for</a:t>
            </a:r>
            <a:endParaRPr/>
          </a:p>
          <a:p>
            <a:pPr marL="177800" lvl="0" indent="-177800" algn="l" rtl="0">
              <a:lnSpc>
                <a:spcPct val="90000"/>
              </a:lnSpc>
              <a:spcBef>
                <a:spcPts val="800"/>
              </a:spcBef>
              <a:spcAft>
                <a:spcPts val="0"/>
              </a:spcAft>
              <a:buClr>
                <a:schemeClr val="dk1"/>
              </a:buClr>
              <a:buSzPts val="2400"/>
              <a:buChar char="•"/>
            </a:pPr>
            <a:r>
              <a:rPr lang="en" sz="2400">
                <a:latin typeface="Arial"/>
                <a:ea typeface="Arial"/>
                <a:cs typeface="Arial"/>
                <a:sym typeface="Arial"/>
              </a:rPr>
              <a:t>Highlight the main points you will be focusing on in the letter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6"/>
          <p:cNvSpPr/>
          <p:nvPr/>
        </p:nvSpPr>
        <p:spPr>
          <a:xfrm>
            <a:off x="0" y="0"/>
            <a:ext cx="9141714"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08" name="Google Shape;208;p36"/>
          <p:cNvSpPr txBox="1">
            <a:spLocks noGrp="1"/>
          </p:cNvSpPr>
          <p:nvPr>
            <p:ph type="title"/>
          </p:nvPr>
        </p:nvSpPr>
        <p:spPr>
          <a:xfrm>
            <a:off x="480060" y="3583304"/>
            <a:ext cx="2564243" cy="105908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a:latin typeface="Arial"/>
                <a:ea typeface="Arial"/>
                <a:cs typeface="Arial"/>
                <a:sym typeface="Arial"/>
              </a:rPr>
              <a:t>Body Paragraph</a:t>
            </a:r>
            <a:endParaRPr/>
          </a:p>
        </p:txBody>
      </p:sp>
      <p:pic>
        <p:nvPicPr>
          <p:cNvPr id="209" name="Google Shape;209;p36" descr="A person writing on a piece of paper&#10;&#10;Description automatically generated with medium confidence"/>
          <p:cNvPicPr preferRelativeResize="0"/>
          <p:nvPr/>
        </p:nvPicPr>
        <p:blipFill rotWithShape="1">
          <a:blip r:embed="rId3">
            <a:alphaModFix/>
          </a:blip>
          <a:srcRect t="6743" b="15766"/>
          <a:stretch/>
        </p:blipFill>
        <p:spPr>
          <a:xfrm>
            <a:off x="15" y="-649698"/>
            <a:ext cx="9143985" cy="3418815"/>
          </a:xfrm>
          <a:custGeom>
            <a:avLst/>
            <a:gdLst/>
            <a:ahLst/>
            <a:cxnLst/>
            <a:rect l="l" t="t" r="r" b="b"/>
            <a:pathLst>
              <a:path w="12188952" h="4558430" extrusionOk="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ln>
            <a:noFill/>
          </a:ln>
        </p:spPr>
      </p:pic>
      <p:sp>
        <p:nvSpPr>
          <p:cNvPr id="210" name="Google Shape;210;p36"/>
          <p:cNvSpPr/>
          <p:nvPr/>
        </p:nvSpPr>
        <p:spPr>
          <a:xfrm rot="5400000">
            <a:off x="2745979" y="4101155"/>
            <a:ext cx="1028700" cy="13716"/>
          </a:xfrm>
          <a:custGeom>
            <a:avLst/>
            <a:gdLst/>
            <a:ahLst/>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1" name="Google Shape;211;p36"/>
          <p:cNvSpPr txBox="1">
            <a:spLocks noGrp="1"/>
          </p:cNvSpPr>
          <p:nvPr>
            <p:ph type="body" idx="1"/>
          </p:nvPr>
        </p:nvSpPr>
        <p:spPr>
          <a:xfrm>
            <a:off x="3490725" y="2769125"/>
            <a:ext cx="5514000" cy="2304600"/>
          </a:xfrm>
          <a:prstGeom prst="rect">
            <a:avLst/>
          </a:prstGeom>
          <a:noFill/>
          <a:ln>
            <a:noFill/>
          </a:ln>
        </p:spPr>
        <p:txBody>
          <a:bodyPr spcFirstLastPara="1" wrap="square" lIns="68575" tIns="34275" rIns="68575" bIns="34275" anchor="ctr" anchorCtr="0">
            <a:noAutofit/>
          </a:bodyPr>
          <a:lstStyle/>
          <a:p>
            <a:pPr marL="177800" lvl="0" indent="-171450" algn="l" rtl="0">
              <a:lnSpc>
                <a:spcPct val="90000"/>
              </a:lnSpc>
              <a:spcBef>
                <a:spcPts val="0"/>
              </a:spcBef>
              <a:spcAft>
                <a:spcPts val="0"/>
              </a:spcAft>
              <a:buClr>
                <a:schemeClr val="dk1"/>
              </a:buClr>
              <a:buSzPts val="2100"/>
              <a:buChar char="•"/>
            </a:pPr>
            <a:r>
              <a:rPr lang="en">
                <a:latin typeface="Arial"/>
                <a:ea typeface="Arial"/>
                <a:cs typeface="Arial"/>
                <a:sym typeface="Arial"/>
              </a:rPr>
              <a:t>Emphasize strongest qualification or </a:t>
            </a:r>
            <a:r>
              <a:rPr lang="en" sz="2000">
                <a:latin typeface="Arial"/>
                <a:ea typeface="Arial"/>
                <a:cs typeface="Arial"/>
                <a:sym typeface="Arial"/>
              </a:rPr>
              <a:t>strengths </a:t>
            </a:r>
            <a:endParaRPr sz="2000"/>
          </a:p>
          <a:p>
            <a:pPr marL="177800" lvl="0" indent="-165100" algn="l" rtl="0">
              <a:lnSpc>
                <a:spcPct val="90000"/>
              </a:lnSpc>
              <a:spcBef>
                <a:spcPts val="800"/>
              </a:spcBef>
              <a:spcAft>
                <a:spcPts val="0"/>
              </a:spcAft>
              <a:buClr>
                <a:schemeClr val="dk1"/>
              </a:buClr>
              <a:buSzPts val="2000"/>
              <a:buChar char="•"/>
            </a:pPr>
            <a:r>
              <a:rPr lang="en" sz="2000">
                <a:latin typeface="Arial"/>
                <a:ea typeface="Arial"/>
                <a:cs typeface="Arial"/>
                <a:sym typeface="Arial"/>
              </a:rPr>
              <a:t>Show how the qualifications will benefit the company</a:t>
            </a:r>
            <a:endParaRPr sz="2000"/>
          </a:p>
          <a:p>
            <a:pPr marL="177800" lvl="0" indent="-165100" algn="l" rtl="0">
              <a:lnSpc>
                <a:spcPct val="90000"/>
              </a:lnSpc>
              <a:spcBef>
                <a:spcPts val="800"/>
              </a:spcBef>
              <a:spcAft>
                <a:spcPts val="0"/>
              </a:spcAft>
              <a:buClr>
                <a:schemeClr val="dk1"/>
              </a:buClr>
              <a:buSzPts val="2000"/>
              <a:buChar char="•"/>
            </a:pPr>
            <a:r>
              <a:rPr lang="en" sz="2000">
                <a:latin typeface="Arial"/>
                <a:ea typeface="Arial"/>
                <a:cs typeface="Arial"/>
                <a:sym typeface="Arial"/>
              </a:rPr>
              <a:t>Provide examples of previous achievements / experiences </a:t>
            </a:r>
            <a:endParaRPr sz="2000"/>
          </a:p>
          <a:p>
            <a:pPr marL="177800" lvl="0" indent="-165100" algn="l" rtl="0">
              <a:lnSpc>
                <a:spcPct val="90000"/>
              </a:lnSpc>
              <a:spcBef>
                <a:spcPts val="800"/>
              </a:spcBef>
              <a:spcAft>
                <a:spcPts val="0"/>
              </a:spcAft>
              <a:buClr>
                <a:schemeClr val="dk1"/>
              </a:buClr>
              <a:buSzPts val="2000"/>
              <a:buChar char="•"/>
            </a:pPr>
            <a:r>
              <a:rPr lang="en" sz="2000">
                <a:latin typeface="Arial"/>
                <a:ea typeface="Arial"/>
                <a:cs typeface="Arial"/>
                <a:sym typeface="Arial"/>
              </a:rPr>
              <a:t>Point out any related experience you have</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685</Words>
  <Application>Microsoft Office PowerPoint</Application>
  <PresentationFormat>On-screen Show (16:9)</PresentationFormat>
  <Paragraphs>81</Paragraphs>
  <Slides>14</Slides>
  <Notes>14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14</vt:i4>
      </vt:variant>
    </vt:vector>
  </HeadingPairs>
  <TitlesOfParts>
    <vt:vector size="19" baseType="lpstr">
      <vt:lpstr>Arial</vt:lpstr>
      <vt:lpstr>Calibri</vt:lpstr>
      <vt:lpstr>Simple Light</vt:lpstr>
      <vt:lpstr>Office Theme</vt:lpstr>
      <vt:lpstr>Office Theme</vt:lpstr>
      <vt:lpstr>PowerPoint Presentation</vt:lpstr>
      <vt:lpstr>What is a cover letter? </vt:lpstr>
      <vt:lpstr>Purpose of a Cover Letter </vt:lpstr>
      <vt:lpstr>Making a Connection </vt:lpstr>
      <vt:lpstr>Business Format</vt:lpstr>
      <vt:lpstr>Heading</vt:lpstr>
      <vt:lpstr>Inside Address</vt:lpstr>
      <vt:lpstr>First Paragraph</vt:lpstr>
      <vt:lpstr>Body Paragraph</vt:lpstr>
      <vt:lpstr>Closing Paragraph</vt:lpstr>
      <vt:lpstr>Helpful Hints</vt:lpstr>
      <vt:lpstr>Helpful Hints</vt:lpstr>
      <vt:lpstr>Before Submitting</vt:lpstr>
      <vt:lpstr>TERMS OF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Yazwa, Stephanie</dc:creator>
  <cp:lastModifiedBy>Yazwa, Stephanie</cp:lastModifiedBy>
  <cp:revision>1</cp:revision>
  <dcterms:modified xsi:type="dcterms:W3CDTF">2023-05-24T15:15:33Z</dcterms:modified>
</cp:coreProperties>
</file>